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0" r:id="rId4"/>
    <p:sldId id="261" r:id="rId5"/>
    <p:sldId id="272" r:id="rId6"/>
    <p:sldId id="262" r:id="rId7"/>
    <p:sldId id="264" r:id="rId8"/>
    <p:sldId id="266" r:id="rId9"/>
    <p:sldId id="268" r:id="rId10"/>
    <p:sldId id="269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2361-2D0F-4097-A78E-EC56E6DB2398}" type="datetimeFigureOut">
              <a:rPr lang="uk-UA" smtClean="0"/>
              <a:pPr/>
              <a:t>18.04.2024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7B40-9EF4-4ECC-915F-5746BC051BF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oogle.ru/url?sa=i&amp;rct=j&amp;q=&amp;esrc=s&amp;source=images&amp;cd=&amp;cad=rja&amp;docid=qxDi9O2O2d98tM&amp;tbnid=uqbJyDBmV5kVkM:&amp;ved=0CAUQjRw&amp;url=http://kazky.org.ua/zbirky/ukrajinsjki-narodni-kazky/kotyhoroszko&amp;ei=k4nEUpaONcGmhAfl84DQBw&amp;psig=AFQjCNH2eAN3giaNR1q-wvqMUQa2Sq08jQ&amp;ust=1388697530535023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cad=rja&amp;docid=nUmjLKYbZmb_GM&amp;tbnid=2IzKlRMGpnWmaM:&amp;ved=0CAUQjRw&amp;url=http://kotygoroshko.com.ua/dir/4&amp;ei=IovEUoOdLZGRhQfX_IGQAg&amp;psig=AFQjCNF_EjwkEk_-Ku5GcdA9GQkspC5VDg&amp;ust=1388698648871470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hyperlink" Target="http://www.google.ru/url?sa=i&amp;rct=j&amp;q=&amp;esrc=s&amp;source=images&amp;cd=&amp;cad=rja&amp;docid=-iTfVC-HV0tcvM&amp;tbnid=jqhcAjETcl2Q5M:&amp;ved=0CAUQjRw&amp;url=http://mydim.ua/events/kids/?id=2806&amp;ei=6HbEUuxyzJSFB8TmgegB&amp;psig=AFQjCNF9DKaa3MCHeuPN9ggK_rBeYUwqnw&amp;ust=13886935691492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docid=nUmjLKYbZmb_GM&amp;tbnid=2IzKlRMGpnWmaM:&amp;ved=0CAUQjRw&amp;url=http://skripnikmarina.ucoz.ua/photo/folklor/ukrajinski_narodni_kazki/9-3-0-0-2&amp;ei=u4rEUrWBMsiqhAeslID4CA&amp;psig=AFQjCNF_EjwkEk_-Ku5GcdA9GQkspC5VDg&amp;ust=1388698648871470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url?sa=i&amp;rct=j&amp;q=&amp;esrc=s&amp;source=images&amp;cd=&amp;cad=rja&amp;docid=mwcboZ0haTh1vM&amp;tbnid=JncmVWlfdJkc5M:&amp;ved=0CAUQjRw&amp;url=http://doshkilniatko.net/kazkoterapiya-dlya-malyuka/&amp;ei=33fEUv6fDIbwhQf9mYD4Ag&amp;psig=AFQjCNGAbxFvSoQJmEB85H4thXnJ6hCOqg&amp;ust=1388693840860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hyperlink" Target="http://www.google.ru/url?sa=i&amp;rct=j&amp;q=&amp;esrc=s&amp;source=images&amp;cd=&amp;cad=rja&amp;docid=QkgE7YBf0xEU6M&amp;tbnid=j0DMdzuIQh47oM:&amp;ved=0CAUQjRw&amp;url=http://bibliopalata.wordpress.com/%D0%BA%D0%B0%D0%B7%D0%BA%D0%BE%D1%82%D0%B5%D1%80%D0%B0%D0%BF%D1%96%D1%8F-%D0%B4%D0%BB%D1%8F-%D0%B1%D0%B0%D1%82%D1%8C%D0%BA%D1%96%D0%B2-%D0%BF%D0%B5%D0%B4%D0%B0%D0%B3%D0%BE%D0%B3%D1%96%D0%B2-%D0%BF/&amp;ei=goDEUqe-F466hAe43oGICg&amp;psig=AFQjCNGAbxFvSoQJmEB85H4thXnJ6hCOqg&amp;ust=138869384086010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ua/yandsearch?tld=ua&amp;p=4&amp;text=%D0%BC%D0%B0%D0%BB%D1%8E%D0%B2%D0%B0%D0%BD%D0%BD%D1%8F%20%D0%BA%D0%B0%D0%B7%D0%BE%D0%BA&amp;fp=4&amp;pos=133&amp;uinfo=ww-1349-wh-673-fw-1124-fh-467-pd-1&amp;rpt=simage&amp;img_url=http://www.skazki.com/files/drawing_000750_32578d1b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docid=1a_dH3CgbgMXEM&amp;tbnid=ME5T_4AecduTdM:&amp;ved=0CAUQjRw&amp;url=http://www.poetryclub.com.ua/getpoem.php?id=385576&amp;ei=dIjEUoOXEoOjhgfys4GoDA&amp;psig=AFQjCNH2eAN3giaNR1q-wvqMUQa2Sq08jQ&amp;ust=1388697530535023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ru/url?sa=i&amp;rct=j&amp;q=&amp;esrc=s&amp;source=images&amp;cd=&amp;cad=rja&amp;docid=1a_dH3CgbgMXEM&amp;tbnid=ME5T_4AecduTdM:&amp;ved=0CAUQjRw&amp;url=http://www.galslovo.if.ua/index_old.php?st=1221&amp;ei=GojEUu6cLYWqhQeMqYCQBA&amp;psig=AFQjCNH2eAN3giaNR1q-wvqMUQa2Sq08jQ&amp;ust=1388697530535023" TargetMode="Externa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XVZf1oCWX-fc8M&amp;tbnid=6VgK09y-yiL0FM:&amp;ved=0CAUQjRw&amp;url=http://pustunchik.ua/treasure/draw/Lytsar&amp;ei=fYXEUozoBpCjhgeonIC4Bw&amp;psig=AFQjCNHzqbj61lDDGNNkiK_USc01VUIh1g&amp;ust=138869705081222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docid=QkgE7YBf0xEU6M&amp;tbnid=j0DMdzuIQh47oM:&amp;ved=0CAUQjRw&amp;url=http://raduzhniestranici.blogspot.com/2013/06/blog-post_6.html&amp;ei=0HjEUvmVFIyRhQfri4DgAg&amp;psig=AFQjCNGAbxFvSoQJmEB85H4thXnJ6hCOqg&amp;ust=138869384086010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D:\ВАЛЯ\Практична психологія\Казкотерапыя\Презентації\12-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2071678"/>
            <a:ext cx="8215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>
                <a:solidFill>
                  <a:srgbClr val="002060"/>
                </a:solidFill>
                <a:latin typeface="Comic Sans MS" pitchFamily="66" charset="0"/>
              </a:rPr>
              <a:t>Використання</a:t>
            </a:r>
            <a:r>
              <a:rPr lang="ru-RU" sz="48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800" b="1" dirty="0" err="1" smtClean="0">
                <a:solidFill>
                  <a:srgbClr val="002060"/>
                </a:solidFill>
                <a:latin typeface="Comic Sans MS" pitchFamily="66" charset="0"/>
              </a:rPr>
              <a:t>казкотерапії</a:t>
            </a:r>
            <a:endParaRPr lang="ru-RU" sz="4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ru-RU" sz="4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uk-UA" sz="48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uk-UA" sz="4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0" y="260350"/>
            <a:ext cx="9145588" cy="4525963"/>
          </a:xfrm>
        </p:spPr>
        <p:txBody>
          <a:bodyPr>
            <a:normAutofit/>
          </a:bodyPr>
          <a:lstStyle/>
          <a:p>
            <a:endParaRPr lang="uk-UA" dirty="0"/>
          </a:p>
          <a:p>
            <a:endParaRPr lang="ru-RU" dirty="0" smtClean="0"/>
          </a:p>
        </p:txBody>
      </p:sp>
      <p:pic>
        <p:nvPicPr>
          <p:cNvPr id="18435" name="Рисунок 3" descr="bQ061C_123961611717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930783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3.bp.blogspot.com/-t6TFbLcmxGE/UbDM-_VwAZI/AAAAAAAAC2s/AFV1smhlRNc/s1600/audioskazki11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868863"/>
            <a:ext cx="205263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28596" y="0"/>
            <a:ext cx="871540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Провідні принципи казкотерапії</a:t>
            </a: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усвідомлення власних можливостей;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усвідомлення цінності власного життя;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розуміння закону причини та наслідку;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пізнання різних стилів світовідчуття;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пізнання світу власних емоцій та переживань;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свідома творча взаємодія зі світом;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внутрішнє відчуття світу та гармонії.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Варто завжди пам'ятати про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ці принципи, використовуючи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казкотерапію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atin typeface="Arial" pitchFamily="34" charset="0"/>
              </a:rPr>
              <a:t> </a:t>
            </a: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«Казкотерапія – найбільш давній у людській цивілізації метод практичної психології і один із наймолодших методів у сучасній науковій практиці»</a:t>
            </a:r>
          </a:p>
          <a:p>
            <a:pPr>
              <a:buNone/>
            </a:pPr>
            <a:endParaRPr lang="uk-UA" sz="4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uk-UA" sz="4000" i="1" dirty="0" smtClean="0">
                <a:solidFill>
                  <a:srgbClr val="002060"/>
                </a:solidFill>
                <a:latin typeface="Comic Sans MS" pitchFamily="66" charset="0"/>
              </a:rPr>
              <a:t>За Т. </a:t>
            </a:r>
            <a:r>
              <a:rPr lang="uk-UA" sz="4000" i="1" dirty="0" err="1" smtClean="0">
                <a:solidFill>
                  <a:srgbClr val="002060"/>
                </a:solidFill>
                <a:latin typeface="Comic Sans MS" pitchFamily="66" charset="0"/>
              </a:rPr>
              <a:t>Зінкевич-Євстігнєєвою</a:t>
            </a:r>
            <a:r>
              <a:rPr lang="uk-UA" sz="4000" i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ru-RU" sz="4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uk-UA" b="1" i="1" dirty="0" smtClean="0"/>
              <a:t>    </a:t>
            </a:r>
            <a:r>
              <a:rPr lang="uk-UA" sz="3300" b="1" i="1" dirty="0" smtClean="0">
                <a:latin typeface="Comic Sans MS" pitchFamily="66" charset="0"/>
              </a:rPr>
              <a:t>Казкотерапія</a:t>
            </a:r>
            <a:r>
              <a:rPr lang="uk-UA" sz="3300" b="1" dirty="0" smtClean="0">
                <a:latin typeface="Comic Sans MS" pitchFamily="66" charset="0"/>
              </a:rPr>
              <a:t> </a:t>
            </a:r>
            <a:r>
              <a:rPr lang="uk-UA" sz="3300" dirty="0" smtClean="0">
                <a:latin typeface="Comic Sans MS" pitchFamily="66" charset="0"/>
              </a:rPr>
              <a:t>– це напрям практичної психології що дозволяє формувати характер дитини,  використовуючи для цього ресурси казки; це спосіб виховання в дитини особливого ставлення до світу; спосіб передачі необхідних моральних норм і правил; </a:t>
            </a:r>
          </a:p>
          <a:p>
            <a:pPr lvl="0">
              <a:buNone/>
            </a:pPr>
            <a:endParaRPr lang="uk-UA" sz="3300" dirty="0" smtClean="0">
              <a:latin typeface="Comic Sans MS" pitchFamily="66" charset="0"/>
            </a:endParaRPr>
          </a:p>
          <a:p>
            <a:pPr algn="just">
              <a:buNone/>
            </a:pPr>
            <a:endParaRPr lang="uk-UA" dirty="0">
              <a:latin typeface="Comic Sans MS" pitchFamily="66" charset="0"/>
            </a:endParaRP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>
                <a:solidFill>
                  <a:srgbClr val="003399"/>
                </a:solidFill>
                <a:latin typeface="Comic Sans MS" pitchFamily="66" charset="0"/>
              </a:rPr>
              <a:t>Казкотерапія</a:t>
            </a:r>
            <a:endParaRPr lang="ru-RU" b="1" dirty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11268" name="Picture 2" descr="http://3.bp.blogspot.com/-t6TFbLcmxGE/UbDM-_VwAZI/AAAAAAAAC2s/AFV1smhlRNc/s1600/audioskazki1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14290"/>
            <a:ext cx="1993902" cy="166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kazky.org.ua/skin/img/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3499" r="13602"/>
          <a:stretch>
            <a:fillRect/>
          </a:stretch>
        </p:blipFill>
        <p:spPr bwMode="auto">
          <a:xfrm>
            <a:off x="6551932" y="4572008"/>
            <a:ext cx="259206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539750" y="1557338"/>
            <a:ext cx="8604250" cy="2979737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ru-RU" dirty="0" err="1" smtClean="0">
                <a:latin typeface="Comic Sans MS" pitchFamily="66" charset="0"/>
              </a:rPr>
              <a:t>казка</a:t>
            </a:r>
            <a:r>
              <a:rPr lang="ru-RU" dirty="0" smtClean="0">
                <a:latin typeface="Comic Sans MS" pitchFamily="66" charset="0"/>
              </a:rPr>
              <a:t> доступно </a:t>
            </a:r>
            <a:r>
              <a:rPr lang="ru-RU" dirty="0" err="1" smtClean="0">
                <a:latin typeface="Comic Sans MS" pitchFamily="66" charset="0"/>
              </a:rPr>
              <a:t>пояснює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добре, а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погано; 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dirty="0" smtClean="0">
                <a:latin typeface="Comic Sans MS" pitchFamily="66" charset="0"/>
              </a:rPr>
              <a:t>на </a:t>
            </a:r>
            <a:r>
              <a:rPr lang="ru-RU" dirty="0" err="1" smtClean="0">
                <a:latin typeface="Comic Sans MS" pitchFamily="66" charset="0"/>
              </a:rPr>
              <a:t>прикладі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позитивних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персонажів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дитина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вчиться</a:t>
            </a:r>
            <a:r>
              <a:rPr lang="ru-RU" dirty="0" smtClean="0">
                <a:latin typeface="Comic Sans MS" pitchFamily="66" charset="0"/>
              </a:rPr>
              <a:t> бути </a:t>
            </a:r>
            <a:r>
              <a:rPr lang="ru-RU" dirty="0" err="1" smtClean="0">
                <a:latin typeface="Comic Sans MS" pitchFamily="66" charset="0"/>
              </a:rPr>
              <a:t>хорошою</a:t>
            </a:r>
            <a:r>
              <a:rPr lang="ru-RU" dirty="0" smtClean="0">
                <a:latin typeface="Comic Sans MS" pitchFamily="66" charset="0"/>
              </a:rPr>
              <a:t>, а </a:t>
            </a:r>
            <a:r>
              <a:rPr lang="ru-RU" dirty="0" err="1" smtClean="0">
                <a:latin typeface="Comic Sans MS" pitchFamily="66" charset="0"/>
              </a:rPr>
              <a:t>негативні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герої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казок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викликають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неї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лише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негативну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реакцію</a:t>
            </a:r>
            <a:r>
              <a:rPr lang="ru-RU" dirty="0" smtClean="0">
                <a:latin typeface="Comic Sans MS" pitchFamily="66" charset="0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3399"/>
                </a:solidFill>
                <a:latin typeface="Comic Sans MS" pitchFamily="66" charset="0"/>
              </a:rPr>
              <a:t>Суть методу </a:t>
            </a:r>
            <a:r>
              <a:rPr lang="ru-RU" sz="4000" b="1" dirty="0" err="1" smtClean="0">
                <a:solidFill>
                  <a:srgbClr val="003399"/>
                </a:solidFill>
                <a:latin typeface="Comic Sans MS" pitchFamily="66" charset="0"/>
              </a:rPr>
              <a:t>казкотерапії</a:t>
            </a:r>
            <a:r>
              <a:rPr lang="ru-RU" sz="4000" b="1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ru-RU" sz="4000" b="1" dirty="0" err="1" smtClean="0">
                <a:solidFill>
                  <a:srgbClr val="003399"/>
                </a:solidFill>
                <a:latin typeface="Comic Sans MS" pitchFamily="66" charset="0"/>
              </a:rPr>
              <a:t>полягає</a:t>
            </a:r>
            <a:r>
              <a:rPr lang="ru-RU" sz="4000" b="1" dirty="0" smtClean="0">
                <a:solidFill>
                  <a:srgbClr val="003399"/>
                </a:solidFill>
                <a:latin typeface="Comic Sans MS" pitchFamily="66" charset="0"/>
              </a:rPr>
              <a:t> в </a:t>
            </a:r>
            <a:r>
              <a:rPr lang="ru-RU" sz="4000" b="1" dirty="0" err="1" smtClean="0">
                <a:solidFill>
                  <a:srgbClr val="003399"/>
                </a:solidFill>
                <a:latin typeface="Comic Sans MS" pitchFamily="66" charset="0"/>
              </a:rPr>
              <a:t>тому,що</a:t>
            </a:r>
            <a:r>
              <a:rPr lang="ru-RU" sz="4000" b="1" dirty="0" smtClean="0">
                <a:solidFill>
                  <a:srgbClr val="003399"/>
                </a:solidFill>
                <a:latin typeface="Comic Sans MS" pitchFamily="66" charset="0"/>
              </a:rPr>
              <a:t>:</a:t>
            </a:r>
          </a:p>
        </p:txBody>
      </p:sp>
      <p:pic>
        <p:nvPicPr>
          <p:cNvPr id="4100" name="Picture 4" descr="http://mydim.ua/pub/images/c1c00fce836f49f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429132"/>
            <a:ext cx="3816350" cy="163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2" descr="http://3.bp.blogspot.com/-t6TFbLcmxGE/UbDM-_VwAZI/AAAAAAAAC2s/AFV1smhlRNc/s1600/audioskazki11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1713" y="188913"/>
            <a:ext cx="1636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skripnikmarina.ucoz.ua/_ph/9/2/5275624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1340" t="9450" b="16841"/>
          <a:stretch>
            <a:fillRect/>
          </a:stretch>
        </p:blipFill>
        <p:spPr bwMode="auto">
          <a:xfrm>
            <a:off x="6588125" y="4581525"/>
            <a:ext cx="2376488" cy="197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4" name="Picture 8" descr="http://kotygoroshko.com.ua/_dr/4/420.pn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484688"/>
            <a:ext cx="2089150" cy="211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7786687" cy="175577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Font typeface="Wingdings 3" pitchFamily="18" charset="2"/>
              <a:buNone/>
            </a:pPr>
            <a:r>
              <a:rPr lang="uk-UA" dirty="0" smtClean="0">
                <a:latin typeface="Comic Sans MS" pitchFamily="66" charset="0"/>
              </a:rPr>
              <a:t>Терапевтична казка відрізняється від звичайної тим, що її вигадують спеціально з урахуванням особливостей дитини.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3399"/>
                </a:solidFill>
                <a:latin typeface="Comic Sans MS" pitchFamily="66" charset="0"/>
              </a:rPr>
              <a:t>Терапевтична казка</a:t>
            </a:r>
            <a:endParaRPr lang="ru-RU" b="1" dirty="0" smtClean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3074" name="Picture 2" descr="https://encrypted-tbn2.gstatic.com/images?q=tbn:ANd9GcT0su-MPdsUsXWWPPrllkZXLID7rQJH15zaUvpPqIazeGMsU581B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985239"/>
            <a:ext cx="5427681" cy="353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7" name="Picture 2" descr="http://3.bp.blogspot.com/-t6TFbLcmxGE/UbDM-_VwAZI/AAAAAAAAC2s/AFV1smhlRNc/s1600/audioskazki11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1713" y="188913"/>
            <a:ext cx="1636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0" y="260350"/>
            <a:ext cx="9145588" cy="4525963"/>
          </a:xfrm>
        </p:spPr>
        <p:txBody>
          <a:bodyPr>
            <a:normAutofit/>
          </a:bodyPr>
          <a:lstStyle/>
          <a:p>
            <a:endParaRPr lang="uk-UA" dirty="0"/>
          </a:p>
          <a:p>
            <a:endParaRPr lang="ru-RU" dirty="0" smtClean="0"/>
          </a:p>
        </p:txBody>
      </p:sp>
      <p:pic>
        <p:nvPicPr>
          <p:cNvPr id="18437" name="Picture 2" descr="http://3.bp.blogspot.com/-t6TFbLcmxGE/UbDM-_VwAZI/AAAAAAAAC2s/AFV1smhlRNc/s1600/audioskazki1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1362" y="214290"/>
            <a:ext cx="205263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214290"/>
            <a:ext cx="7929618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ЯК СТВОРИТИ  ТЕРАПЕВТИЧНУ КАЗКУ?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Вибір героя близького дитині за статтю, віком, характером.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Описати життя героя у казковій формі, знайти схожість.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Ввести героя в проблемну ситуацію, схожу на ту, яку переживає дитина. Наприклад ( "Дід і баба відвели курочку рябу до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школи…"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"Колобок захотів навчитися читати . але у нього нічого не виходило" і т. д.)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Знайти разом із героєм казки шляхи подолання проблеми, показати ситуацію з різних боків. 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Проговорювати висновок , залучаючи дитину.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Щоб ми не робили, які б новітні чи давно забуті технології, форми, методи та прийоми не використовували, головним і найважливішим завданням є і залишається забезпечити, створити й підтримати дитину, допомогти почуватися щасливою, безтурботною, справжньою дитиною.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Коли дитина "проживає " казку, утворюються зв'язки між казковими подіями і поведінкою у реальному житті. Якщо обговорювати з дитиною прочитані казки – життєві уроки швидше засвоюються, сприяють подальшому гармонійному розвитку дитини та її успішній самореалізації. Якщо казки не обговорюються, життєві уроки та цінності засвоюються пасивно.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Усі казки мають щасливий кінець. Це дуже важливо для дитини – бути впевненою у тому, що у її житті все буде гаразд.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0" y="1628775"/>
            <a:ext cx="5472113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latin typeface="Comic Sans MS" pitchFamily="66" charset="0"/>
              </a:rPr>
              <a:t>опанувати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позитивними</a:t>
            </a:r>
            <a:r>
              <a:rPr lang="ru-RU" dirty="0" smtClean="0">
                <a:latin typeface="Comic Sans MS" pitchFamily="66" charset="0"/>
              </a:rPr>
              <a:t> моделями </a:t>
            </a:r>
            <a:r>
              <a:rPr lang="ru-RU" dirty="0" err="1" smtClean="0">
                <a:latin typeface="Comic Sans MS" pitchFamily="66" charset="0"/>
              </a:rPr>
              <a:t>поведінки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знизити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негативні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емоції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рівень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тривожності</a:t>
            </a:r>
            <a:r>
              <a:rPr lang="ru-RU" dirty="0" smtClean="0">
                <a:latin typeface="Comic Sans MS" pitchFamily="66" charset="0"/>
              </a:rPr>
              <a:t>; </a:t>
            </a:r>
          </a:p>
          <a:p>
            <a:r>
              <a:rPr lang="ru-RU" dirty="0" err="1" smtClean="0">
                <a:latin typeface="Comic Sans MS" pitchFamily="66" charset="0"/>
              </a:rPr>
              <a:t>спілкування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дітей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казкою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допомагає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впоратися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своїми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негативними</a:t>
            </a:r>
            <a:r>
              <a:rPr lang="ru-RU" dirty="0" smtClean="0">
                <a:latin typeface="Comic Sans MS" pitchFamily="66" charset="0"/>
              </a:rPr>
              <a:t> станами, не</a:t>
            </a:r>
            <a:r>
              <a:rPr lang="uk-UA" dirty="0" smtClean="0">
                <a:latin typeface="Comic Sans MS" pitchFamily="66" charset="0"/>
              </a:rPr>
              <a:t>впевненістю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лінню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небажанням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пізнавати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нове</a:t>
            </a:r>
            <a:r>
              <a:rPr lang="uk-UA" dirty="0" smtClean="0">
                <a:latin typeface="Comic Sans MS" pitchFamily="66" charset="0"/>
              </a:rPr>
              <a:t> тощо.</a:t>
            </a:r>
            <a:endParaRPr lang="ru-RU" dirty="0" smtClean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rgbClr val="003399"/>
                </a:solidFill>
                <a:latin typeface="Comic Sans MS" pitchFamily="66" charset="0"/>
              </a:rPr>
              <a:t>Казкотерапія</a:t>
            </a:r>
            <a:r>
              <a:rPr lang="uk-UA" dirty="0" smtClean="0">
                <a:solidFill>
                  <a:srgbClr val="003399"/>
                </a:solidFill>
                <a:latin typeface="Comic Sans MS" pitchFamily="66" charset="0"/>
              </a:rPr>
              <a:t> дозволяє:</a:t>
            </a:r>
            <a:endParaRPr lang="ru-RU" dirty="0" smtClean="0">
              <a:solidFill>
                <a:srgbClr val="003399"/>
              </a:solidFill>
              <a:latin typeface="Comic Sans MS" pitchFamily="66" charset="0"/>
            </a:endParaRPr>
          </a:p>
        </p:txBody>
      </p:sp>
      <p:pic>
        <p:nvPicPr>
          <p:cNvPr id="14340" name="Picture 2" descr="http://3.bp.blogspot.com/-t6TFbLcmxGE/UbDM-_VwAZI/AAAAAAAAC2s/AFV1smhlRNc/s1600/audioskazki1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188913"/>
            <a:ext cx="1636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bibliopalata.files.wordpress.com/2011/06/kazkoter1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2492375"/>
            <a:ext cx="3417887" cy="352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0" y="1341438"/>
            <a:ext cx="8353425" cy="38163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omic Sans MS" pitchFamily="66" charset="0"/>
              </a:rPr>
              <a:t>Аналіз казок.</a:t>
            </a:r>
          </a:p>
          <a:p>
            <a:r>
              <a:rPr lang="uk-UA" dirty="0" smtClean="0">
                <a:latin typeface="Comic Sans MS" pitchFamily="66" charset="0"/>
              </a:rPr>
              <a:t>Розповідання казок. </a:t>
            </a:r>
          </a:p>
          <a:p>
            <a:r>
              <a:rPr lang="uk-UA" dirty="0" smtClean="0">
                <a:latin typeface="Comic Sans MS" pitchFamily="66" charset="0"/>
              </a:rPr>
              <a:t>Творче переписування казок. </a:t>
            </a:r>
          </a:p>
          <a:p>
            <a:r>
              <a:rPr lang="ru-RU" dirty="0" smtClean="0">
                <a:latin typeface="Comic Sans MS" pitchFamily="66" charset="0"/>
              </a:rPr>
              <a:t>Постановка казок </a:t>
            </a:r>
            <a:r>
              <a:rPr lang="uk-UA" dirty="0" smtClean="0">
                <a:latin typeface="Comic Sans MS" pitchFamily="66" charset="0"/>
              </a:rPr>
              <a:t>за</a:t>
            </a:r>
            <a:r>
              <a:rPr lang="ru-RU" dirty="0" smtClean="0">
                <a:latin typeface="Comic Sans MS" pitchFamily="66" charset="0"/>
              </a:rPr>
              <a:t> допомогою ляльок. </a:t>
            </a:r>
          </a:p>
          <a:p>
            <a:r>
              <a:rPr lang="uk-UA" dirty="0" smtClean="0">
                <a:latin typeface="Comic Sans MS" pitchFamily="66" charset="0"/>
              </a:rPr>
              <a:t>Малювання за мотивами казки. </a:t>
            </a:r>
          </a:p>
          <a:p>
            <a:r>
              <a:rPr lang="uk-UA" dirty="0" smtClean="0">
                <a:latin typeface="Comic Sans MS" pitchFamily="66" charset="0"/>
              </a:rPr>
              <a:t>Програвання епізодів казки.</a:t>
            </a:r>
          </a:p>
          <a:p>
            <a:r>
              <a:rPr lang="ru-RU" dirty="0" smtClean="0">
                <a:latin typeface="Comic Sans MS" pitchFamily="66" charset="0"/>
              </a:rPr>
              <a:t>Складання власних казок</a:t>
            </a:r>
            <a:r>
              <a:rPr lang="ru-RU" dirty="0" smtClean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b="1" dirty="0" err="1" smtClean="0">
                <a:solidFill>
                  <a:srgbClr val="003399"/>
                </a:solidFill>
                <a:latin typeface="Comic Sans MS" pitchFamily="66" charset="0"/>
              </a:rPr>
              <a:t>Основні</a:t>
            </a:r>
            <a:r>
              <a:rPr lang="ru-RU" sz="4600" b="1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ru-RU" sz="4600" b="1" dirty="0" err="1" smtClean="0">
                <a:solidFill>
                  <a:srgbClr val="003399"/>
                </a:solidFill>
                <a:latin typeface="Comic Sans MS" pitchFamily="66" charset="0"/>
              </a:rPr>
              <a:t>прийоми</a:t>
            </a:r>
            <a:r>
              <a:rPr lang="ru-RU" sz="4600" b="1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ru-RU" sz="4600" b="1" dirty="0" err="1" smtClean="0">
                <a:solidFill>
                  <a:srgbClr val="003399"/>
                </a:solidFill>
                <a:latin typeface="Comic Sans MS" pitchFamily="66" charset="0"/>
              </a:rPr>
              <a:t>роботи</a:t>
            </a:r>
            <a:r>
              <a:rPr lang="ru-RU" sz="4600" b="1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ru-RU" sz="4600" b="1" dirty="0" err="1" smtClean="0">
                <a:solidFill>
                  <a:srgbClr val="003399"/>
                </a:solidFill>
                <a:latin typeface="Comic Sans MS" pitchFamily="66" charset="0"/>
              </a:rPr>
              <a:t>з</a:t>
            </a:r>
            <a:r>
              <a:rPr lang="ru-RU" sz="4600" b="1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ru-RU" sz="4600" b="1" dirty="0" err="1" smtClean="0">
                <a:solidFill>
                  <a:srgbClr val="003399"/>
                </a:solidFill>
                <a:latin typeface="Comic Sans MS" pitchFamily="66" charset="0"/>
              </a:rPr>
              <a:t>казкою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2" descr="http://3.bp.blogspot.com/-t6TFbLcmxGE/UbDM-_VwAZI/AAAAAAAAC2s/AFV1smhlRNc/s1600/audioskazki11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785794"/>
            <a:ext cx="2279654" cy="19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://www.galslovo.if.ua/image/statti/2011/18/1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7843" y="3643314"/>
            <a:ext cx="2874751" cy="287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www.poetryclub.com.ua/upload/poem_all/00385576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4724400"/>
            <a:ext cx="1905000" cy="184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6" descr="http://www.skazki.com/files/drawing_000750_32578d1b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872038"/>
            <a:ext cx="2978150" cy="198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0" y="260350"/>
            <a:ext cx="91455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ТРАДИЦІЙНІ РОБОТИ З КАЗКОЮ:</a:t>
            </a:r>
          </a:p>
          <a:p>
            <a:pPr lvl="0"/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читання;</a:t>
            </a:r>
          </a:p>
          <a:p>
            <a:pPr lvl="0"/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розповідь;</a:t>
            </a:r>
          </a:p>
          <a:p>
            <a:pPr lvl="0"/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бесіда;</a:t>
            </a:r>
          </a:p>
          <a:p>
            <a:pPr lvl="0"/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драматизація;</a:t>
            </a:r>
          </a:p>
          <a:p>
            <a:pPr lvl="0"/>
            <a:r>
              <a:rPr lang="uk-UA" dirty="0">
                <a:solidFill>
                  <a:srgbClr val="002060"/>
                </a:solidFill>
                <a:latin typeface="Comic Sans MS" pitchFamily="66" charset="0"/>
              </a:rPr>
              <a:t>інсценування.</a:t>
            </a:r>
          </a:p>
          <a:p>
            <a:endParaRPr lang="ru-RU" dirty="0" smtClean="0"/>
          </a:p>
        </p:txBody>
      </p:sp>
      <p:pic>
        <p:nvPicPr>
          <p:cNvPr id="18435" name="Рисунок 3" descr="bQ061C_123961611717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3138"/>
            <a:ext cx="293528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http://pustunchik.ua/images/treasure/skarbnychka/Malyujemo-razom/Lytsar/6860805-knight-on-horse-with-castle--color-illustration_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857364"/>
            <a:ext cx="3286148" cy="384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2" descr="http://3.bp.blogspot.com/-t6TFbLcmxGE/UbDM-_VwAZI/AAAAAAAAC2s/AFV1smhlRNc/s1600/audioskazki11.pn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4868863"/>
            <a:ext cx="205263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>
            <a:off x="0" y="260350"/>
            <a:ext cx="914558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Comic Sans MS" pitchFamily="66" charset="0"/>
              </a:rPr>
              <a:t>НЕТРАДИЦІЙНІ </a:t>
            </a:r>
            <a:r>
              <a:rPr lang="uk-UA" sz="4000" b="1" dirty="0">
                <a:solidFill>
                  <a:srgbClr val="002060"/>
                </a:solidFill>
                <a:latin typeface="Comic Sans MS" pitchFamily="66" charset="0"/>
              </a:rPr>
              <a:t>ТЕХНОЛОГІЇ РОБОТИ З КАЗКОЮ</a:t>
            </a:r>
            <a:r>
              <a:rPr lang="uk-UA" sz="4000" dirty="0">
                <a:solidFill>
                  <a:srgbClr val="002060"/>
                </a:solidFill>
                <a:latin typeface="Comic Sans MS" pitchFamily="66" charset="0"/>
              </a:rPr>
              <a:t>:</a:t>
            </a:r>
          </a:p>
          <a:p>
            <a:pPr lvl="0"/>
            <a:r>
              <a:rPr lang="uk-UA" dirty="0">
                <a:latin typeface="Comic Sans MS" pitchFamily="66" charset="0"/>
              </a:rPr>
              <a:t>переплутування сюжетів героїв;</a:t>
            </a:r>
          </a:p>
          <a:p>
            <a:pPr lvl="0"/>
            <a:r>
              <a:rPr lang="uk-UA" dirty="0">
                <a:latin typeface="Comic Sans MS" pitchFamily="66" charset="0"/>
              </a:rPr>
              <a:t>змінювання характеру героя;</a:t>
            </a:r>
          </a:p>
          <a:p>
            <a:pPr lvl="0"/>
            <a:r>
              <a:rPr lang="uk-UA" dirty="0">
                <a:latin typeface="Comic Sans MS" pitchFamily="66" charset="0"/>
              </a:rPr>
              <a:t>змінювання місця, часу, події;</a:t>
            </a:r>
          </a:p>
          <a:p>
            <a:pPr lvl="0"/>
            <a:r>
              <a:rPr lang="uk-UA" dirty="0">
                <a:latin typeface="Comic Sans MS" pitchFamily="66" charset="0"/>
              </a:rPr>
              <a:t>змінювання кінцівки казки;</a:t>
            </a:r>
          </a:p>
          <a:p>
            <a:pPr lvl="0"/>
            <a:r>
              <a:rPr lang="uk-UA" dirty="0">
                <a:latin typeface="Comic Sans MS" pitchFamily="66" charset="0"/>
              </a:rPr>
              <a:t>складання казки за схемою.</a:t>
            </a:r>
          </a:p>
          <a:p>
            <a:endParaRPr lang="ru-RU" dirty="0" smtClean="0"/>
          </a:p>
        </p:txBody>
      </p:sp>
      <p:pic>
        <p:nvPicPr>
          <p:cNvPr id="18435" name="Рисунок 3" descr="bQ061C_123961611717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83138"/>
            <a:ext cx="2935288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://3.bp.blogspot.com/-t6TFbLcmxGE/UbDM-_VwAZI/AAAAAAAAC2s/AFV1smhlRNc/s1600/audioskazki11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868863"/>
            <a:ext cx="2052638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454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Казкотерапія</vt:lpstr>
      <vt:lpstr>Суть методу казкотерапії полягає в тому,що:</vt:lpstr>
      <vt:lpstr>Терапевтична казка</vt:lpstr>
      <vt:lpstr>Презентация PowerPoint</vt:lpstr>
      <vt:lpstr>Казкотерапія дозволяє:</vt:lpstr>
      <vt:lpstr>Основні прийоми роботи з казкою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27</cp:revision>
  <dcterms:created xsi:type="dcterms:W3CDTF">2015-01-27T15:00:57Z</dcterms:created>
  <dcterms:modified xsi:type="dcterms:W3CDTF">2024-04-18T07:09:10Z</dcterms:modified>
</cp:coreProperties>
</file>